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61" r:id="rId7"/>
    <p:sldId id="259" r:id="rId8"/>
    <p:sldId id="263" r:id="rId9"/>
    <p:sldId id="262" r:id="rId10"/>
    <p:sldId id="267" r:id="rId11"/>
    <p:sldId id="266" r:id="rId12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41880D6-3C40-C212-2AD3-21EECC8E5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A5162BB9-AEF0-059D-4E24-ECD15539E3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7961DBEC-1CB0-4E8A-D056-AE01A687B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4D6A16F1-1454-1CE2-CD73-8B23FDF8C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01C6EC78-D8B3-0494-31D5-D89E7305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68111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8765B5B-534C-4318-6503-955066ECC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B5791BFF-4467-E8B3-0DF3-0AB12C6CA6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4DF10728-56EF-41D2-2070-8B285E18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C9252C40-BE94-2D2A-63B1-83CC53AB3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673E05B2-C275-DA21-031D-3CE6CC73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0779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>
            <a:extLst>
              <a:ext uri="{FF2B5EF4-FFF2-40B4-BE49-F238E27FC236}">
                <a16:creationId xmlns:a16="http://schemas.microsoft.com/office/drawing/2014/main" id="{3BE9D95F-10C8-8BE4-030F-F6AF352E58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5F981100-FB28-A008-83B9-2DE402972F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719CAE62-A124-E03E-6B8F-58D9AD633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EE0A931E-6248-E3BA-CB59-CF16548F1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7A04A867-4894-501A-0C23-E766F5758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437825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256910A-AD5D-4BFE-0FCC-E685DBD0F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59498C2-6677-3787-F968-1ADB2BA30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7203847A-0D15-8CD3-20E4-58721F24D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C2BCF5A1-ECC8-C8D8-10FB-B29EE80E6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10B8E367-098E-FC47-964A-43D6943E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80569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44DBD50-9FD5-530D-6702-461090F25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E7CF2BF0-B429-C9A4-CDC0-D5D9933D5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EA33E6CA-F362-8C50-A706-9B22A65C9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F5B97FBA-ABBF-1E05-1BB0-3F1A919DA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F8C618A9-0C93-CE05-A8B0-D9F28DA3B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75897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D48F966-D809-5C7C-F322-0AD88F5FA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2E601379-F008-DFC9-CB3F-B88C5215F3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6F38B30D-2577-CEE8-9FDB-FDF2D932F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44A98C43-0F5E-0FE9-E898-E2B229548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48ECF7B3-C52D-8F35-4950-3E966C9A1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1698EC5B-740B-B599-7F93-95A7CF54E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13838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A590C1D-A528-156F-3305-E37DD7B02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17A490C4-E794-3BCB-AA83-DB7700CEF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876F20F4-E853-12AD-ED38-97DE0D163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AEAF2A10-D0C8-7C86-5DF9-95194D03B7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Označba mesta vsebine 5">
            <a:extLst>
              <a:ext uri="{FF2B5EF4-FFF2-40B4-BE49-F238E27FC236}">
                <a16:creationId xmlns:a16="http://schemas.microsoft.com/office/drawing/2014/main" id="{C9F20ABC-F6C7-86F0-8048-408B84ACB6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8811B9C1-3C63-28F8-42E2-6AF593547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8C82609B-6413-C548-F726-EF55901F8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C1375D21-7038-D4DF-FB16-EE10804AC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38534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C7E9F24-D41C-915E-2298-8FC049DF9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4C4D61B2-65F0-D625-2360-92103F129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8F532EFB-3BE2-AAF7-736E-7FB173A4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4FF7D173-F24E-83D2-72CC-AFBF009E9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77296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363FE0FC-F6F8-223C-A287-8FB81F64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4D3267B8-9F88-F6DC-81BC-D56E5C18F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8281AAC0-23E7-3A80-C0D2-F81AC42F1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922386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C50B359-9865-C499-6B1A-0A1BFFA89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27BB1857-C0DD-4682-7FE4-635A93ECB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9DA15389-33B3-5226-65A7-9D093FADA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BA3C9460-960F-6CF6-3DE3-FD6E81246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E1ADC71D-F8F5-DD66-143F-975942995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9B01F1B4-832F-9EBA-43C3-B3035C21B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080683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7C27514-E6F4-4022-A652-C3B44B4DE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slike 2">
            <a:extLst>
              <a:ext uri="{FF2B5EF4-FFF2-40B4-BE49-F238E27FC236}">
                <a16:creationId xmlns:a16="http://schemas.microsoft.com/office/drawing/2014/main" id="{53A4B30E-AC01-E2EA-AFAD-C61FDC1788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8D378A5A-FB0E-D26C-5BAC-9CDEF76E2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4EEFBAFF-9BC2-0495-60B7-6E3D93C57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3CE73874-2126-B7F4-9F2C-2816529F4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FB57D224-7AD8-6212-4DBF-3A8C240B1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7147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A5A4FA45-7271-0DD9-9DDB-3B35FA601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F5004083-C743-547F-E247-243C69161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25EF3CE0-E63F-13EB-7A59-68582579A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B4DEA-09B6-433D-A27F-5FDA66362FF8}" type="datetimeFigureOut">
              <a:rPr lang="sl-SI" smtClean="0"/>
              <a:t>5. 04. 2025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843FCE5B-604F-605B-8132-0A9DF1FE7A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9089A848-2E36-F311-C778-8146D5223E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F5774-7839-4266-83FC-819C1B0AA1D9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043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EaCwKGmX88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DB52498C-39AD-D7BC-0F6A-E1F30AF55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odnaslov 2">
            <a:extLst>
              <a:ext uri="{FF2B5EF4-FFF2-40B4-BE49-F238E27FC236}">
                <a16:creationId xmlns:a16="http://schemas.microsoft.com/office/drawing/2014/main" id="{18A50E2A-AE08-4641-75D1-3DBED11F24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0814" y="4223801"/>
            <a:ext cx="9144000" cy="1655762"/>
          </a:xfrm>
        </p:spPr>
        <p:txBody>
          <a:bodyPr>
            <a:normAutofit/>
          </a:bodyPr>
          <a:lstStyle/>
          <a:p>
            <a:pPr algn="l"/>
            <a:endParaRPr lang="sl-SI" dirty="0">
              <a:solidFill>
                <a:schemeClr val="bg1"/>
              </a:solidFill>
            </a:endParaRPr>
          </a:p>
          <a:p>
            <a:pPr algn="l"/>
            <a:endParaRPr lang="sl-SI" dirty="0">
              <a:solidFill>
                <a:schemeClr val="bg1"/>
              </a:solidFill>
            </a:endParaRPr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6BF4F8BA-2A53-4FA3-FAD2-FC44A4AE0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953" y="4223801"/>
            <a:ext cx="5431721" cy="1203226"/>
          </a:xfrm>
          <a:prstGeom prst="rect">
            <a:avLst/>
          </a:prstGeom>
        </p:spPr>
      </p:pic>
      <p:sp>
        <p:nvSpPr>
          <p:cNvPr id="9" name="Naslov 8">
            <a:extLst>
              <a:ext uri="{FF2B5EF4-FFF2-40B4-BE49-F238E27FC236}">
                <a16:creationId xmlns:a16="http://schemas.microsoft.com/office/drawing/2014/main" id="{C59621B5-9BFF-5C8A-BB80-3398B17FD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0814" y="2154098"/>
            <a:ext cx="9144000" cy="1363544"/>
          </a:xfrm>
        </p:spPr>
        <p:txBody>
          <a:bodyPr>
            <a:normAutofit fontScale="90000"/>
          </a:bodyPr>
          <a:lstStyle/>
          <a:p>
            <a:r>
              <a:rPr lang="sl-SI" sz="6600" b="1" dirty="0">
                <a:solidFill>
                  <a:schemeClr val="bg1"/>
                </a:solidFill>
              </a:rPr>
              <a:t>ANALIZA CHERENKOV PULZOV</a:t>
            </a:r>
            <a:br>
              <a:rPr lang="sl-SI" sz="6600" b="1" dirty="0">
                <a:solidFill>
                  <a:schemeClr val="bg1"/>
                </a:solidFill>
              </a:rPr>
            </a:br>
            <a:r>
              <a:rPr lang="sl-SI" sz="6600" b="1" dirty="0">
                <a:solidFill>
                  <a:schemeClr val="bg1"/>
                </a:solidFill>
              </a:rPr>
              <a:t>IN MERJENJE TEMPERATUR V REAKTORJU</a:t>
            </a:r>
          </a:p>
        </p:txBody>
      </p:sp>
    </p:spTree>
    <p:extLst>
      <p:ext uri="{BB962C8B-B14F-4D97-AF65-F5344CB8AC3E}">
        <p14:creationId xmlns:p14="http://schemas.microsoft.com/office/powerpoint/2010/main" val="809840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52FCB-6DC9-7D68-97A5-DC6A4F66C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C5CFCEB9-46A8-2D30-06D6-BF7AB33B74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91E279-7B83-52DE-BC8F-26E065E40C79}"/>
              </a:ext>
            </a:extLst>
          </p:cNvPr>
          <p:cNvSpPr/>
          <p:nvPr/>
        </p:nvSpPr>
        <p:spPr>
          <a:xfrm>
            <a:off x="3092196" y="1425884"/>
            <a:ext cx="6007608" cy="50480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EBF73EFF-EE72-E029-E1E0-FC4C3DE6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9248"/>
            <a:ext cx="10515600" cy="1196166"/>
          </a:xfrm>
        </p:spPr>
        <p:txBody>
          <a:bodyPr/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OCENJEVANJE</a:t>
            </a:r>
            <a:endParaRPr lang="sl-SI" b="1" dirty="0">
              <a:solidFill>
                <a:schemeClr val="bg1"/>
              </a:solidFill>
            </a:endParaRPr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A7F728EC-5B3E-6B6B-8873-9F368F8480E9}"/>
              </a:ext>
            </a:extLst>
          </p:cNvPr>
          <p:cNvSpPr txBox="1"/>
          <p:nvPr/>
        </p:nvSpPr>
        <p:spPr>
          <a:xfrm>
            <a:off x="3235332" y="1485414"/>
            <a:ext cx="5864472" cy="4843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Za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uspešno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opravljeno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nalogo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potrebo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opraviti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obeh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nalog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Naloga</a:t>
            </a:r>
            <a:r>
              <a:rPr lang="en-GB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 (60%):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Kalibriranje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signala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(30%)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FWHM (25%)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Released energy </a:t>
            </a:r>
            <a:r>
              <a:rPr lang="sl-SI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[MWSec] (25%)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$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graf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(20%)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Naloga</a:t>
            </a:r>
            <a:r>
              <a:rPr lang="en-GB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 (40%):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Inovativnost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ideje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(30%)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Ekonomsak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upravičenost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(10%)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Tehnična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izvedljivost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(30%)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Celovitost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analize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(30%)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033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959474-30F9-BC67-7F83-C917892AF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1AE0AC5C-D3E3-7780-D775-A372DD1ED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74997177-D11C-8FE3-D65F-E3196570B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6688"/>
            <a:ext cx="10515600" cy="1196166"/>
          </a:xfrm>
        </p:spPr>
        <p:txBody>
          <a:bodyPr/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POMAGAJTE SI Z UMETNO INTELIGENCO</a:t>
            </a:r>
            <a:endParaRPr lang="sl-SI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59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5B912C4C-3232-7A06-7184-8263B80876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35938270-A42A-1D88-35FF-4B97D18DE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l-SI" b="1" dirty="0">
                <a:solidFill>
                  <a:schemeClr val="bg1"/>
                </a:solidFill>
              </a:rPr>
              <a:t>ODSEK F8 ZA REAKTORSKO FIZIKO</a:t>
            </a:r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415B4118-6B21-A6C9-9FF8-F3AD65270FEB}"/>
              </a:ext>
            </a:extLst>
          </p:cNvPr>
          <p:cNvSpPr txBox="1"/>
          <p:nvPr/>
        </p:nvSpPr>
        <p:spPr>
          <a:xfrm>
            <a:off x="2548192" y="24352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sp>
        <p:nvSpPr>
          <p:cNvPr id="9" name="PoljeZBesedilom 8">
            <a:extLst>
              <a:ext uri="{FF2B5EF4-FFF2-40B4-BE49-F238E27FC236}">
                <a16:creationId xmlns:a16="http://schemas.microsoft.com/office/drawing/2014/main" id="{E8724C71-DA8A-1DD1-5110-F59C4A249796}"/>
              </a:ext>
            </a:extLst>
          </p:cNvPr>
          <p:cNvSpPr txBox="1"/>
          <p:nvPr/>
        </p:nvSpPr>
        <p:spPr>
          <a:xfrm>
            <a:off x="2700592" y="25876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pic>
        <p:nvPicPr>
          <p:cNvPr id="10" name="Slika 9">
            <a:extLst>
              <a:ext uri="{FF2B5EF4-FFF2-40B4-BE49-F238E27FC236}">
                <a16:creationId xmlns:a16="http://schemas.microsoft.com/office/drawing/2014/main" id="{4CADF3CB-B476-3881-D468-FDD9FA0932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077" y="2587690"/>
            <a:ext cx="9531845" cy="211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458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65CAF3-40CA-7B29-EBF7-F193C088F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1F3F9D59-1289-8294-02DB-77CD9CAB2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B3FF9574-B0D1-94F7-7589-C279803EA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986"/>
            <a:ext cx="10515600" cy="1196166"/>
          </a:xfrm>
        </p:spPr>
        <p:txBody>
          <a:bodyPr/>
          <a:lstStyle/>
          <a:p>
            <a:pPr algn="ctr"/>
            <a:r>
              <a:rPr lang="sl-SI" b="1" dirty="0">
                <a:solidFill>
                  <a:schemeClr val="bg1"/>
                </a:solidFill>
              </a:rPr>
              <a:t>CHERENKOV </a:t>
            </a:r>
            <a:r>
              <a:rPr lang="en-GB" b="1" dirty="0">
                <a:solidFill>
                  <a:schemeClr val="bg1"/>
                </a:solidFill>
              </a:rPr>
              <a:t>SEVANJE</a:t>
            </a:r>
            <a:endParaRPr lang="sl-SI" b="1" dirty="0">
              <a:solidFill>
                <a:schemeClr val="bg1"/>
              </a:solidFill>
            </a:endParaRPr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B2F23FC3-E8A5-2E1B-F190-B1766DFF04A2}"/>
              </a:ext>
            </a:extLst>
          </p:cNvPr>
          <p:cNvSpPr txBox="1"/>
          <p:nvPr/>
        </p:nvSpPr>
        <p:spPr>
          <a:xfrm>
            <a:off x="2548192" y="24352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sp>
        <p:nvSpPr>
          <p:cNvPr id="9" name="PoljeZBesedilom 8">
            <a:extLst>
              <a:ext uri="{FF2B5EF4-FFF2-40B4-BE49-F238E27FC236}">
                <a16:creationId xmlns:a16="http://schemas.microsoft.com/office/drawing/2014/main" id="{1DC2F042-2392-7B48-2D2F-7D1586F4DC69}"/>
              </a:ext>
            </a:extLst>
          </p:cNvPr>
          <p:cNvSpPr txBox="1"/>
          <p:nvPr/>
        </p:nvSpPr>
        <p:spPr>
          <a:xfrm>
            <a:off x="3742756" y="3076318"/>
            <a:ext cx="4414649" cy="2025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pic>
        <p:nvPicPr>
          <p:cNvPr id="1026" name="Picture 2" descr="Cherenkov Radiation, Explained | Department of Energy">
            <a:extLst>
              <a:ext uri="{FF2B5EF4-FFF2-40B4-BE49-F238E27FC236}">
                <a16:creationId xmlns:a16="http://schemas.microsoft.com/office/drawing/2014/main" id="{22C0BFEA-DF35-671E-01D2-74E0E4606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164" y="1322152"/>
            <a:ext cx="9735952" cy="511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5558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CE224-8E04-54DE-11C0-76995D4E6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D8FAC318-4AFE-7C5F-D169-954220DEA1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682EB6F1-23E4-6E97-6619-51B33EBFC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0" cy="1325563"/>
          </a:xfrm>
        </p:spPr>
        <p:txBody>
          <a:bodyPr/>
          <a:lstStyle/>
          <a:p>
            <a:pPr algn="ctr"/>
            <a:r>
              <a:rPr lang="sl-SI" b="1" dirty="0">
                <a:solidFill>
                  <a:schemeClr val="bg1"/>
                </a:solidFill>
              </a:rPr>
              <a:t>PULZ REAKTORJA</a:t>
            </a:r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417CEAD3-A9ED-9437-2A19-69377A98011E}"/>
              </a:ext>
            </a:extLst>
          </p:cNvPr>
          <p:cNvSpPr txBox="1"/>
          <p:nvPr/>
        </p:nvSpPr>
        <p:spPr>
          <a:xfrm>
            <a:off x="2548192" y="24352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sp>
        <p:nvSpPr>
          <p:cNvPr id="9" name="PoljeZBesedilom 8">
            <a:extLst>
              <a:ext uri="{FF2B5EF4-FFF2-40B4-BE49-F238E27FC236}">
                <a16:creationId xmlns:a16="http://schemas.microsoft.com/office/drawing/2014/main" id="{BC3E1338-1E8D-81D7-A8A5-104A1AA20354}"/>
              </a:ext>
            </a:extLst>
          </p:cNvPr>
          <p:cNvSpPr txBox="1"/>
          <p:nvPr/>
        </p:nvSpPr>
        <p:spPr>
          <a:xfrm>
            <a:off x="2700592" y="25876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sp>
        <p:nvSpPr>
          <p:cNvPr id="3" name="PoljeZBesedilom 2">
            <a:extLst>
              <a:ext uri="{FF2B5EF4-FFF2-40B4-BE49-F238E27FC236}">
                <a16:creationId xmlns:a16="http://schemas.microsoft.com/office/drawing/2014/main" id="{034E0583-F4B9-3FEE-32FC-6B644FF0EF97}"/>
              </a:ext>
            </a:extLst>
          </p:cNvPr>
          <p:cNvSpPr txBox="1"/>
          <p:nvPr/>
        </p:nvSpPr>
        <p:spPr>
          <a:xfrm>
            <a:off x="3455903" y="5842226"/>
            <a:ext cx="5280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hlinkClick r:id="rId3"/>
              </a:rPr>
              <a:t>https://www.youtube.com/watch?v=mEaCwKGmX88</a:t>
            </a:r>
            <a:r>
              <a:rPr lang="sl-SI" dirty="0"/>
              <a:t> 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D6C438C5-4C56-771C-51FB-217FD0C57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9417" y="1390727"/>
            <a:ext cx="6373163" cy="427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342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BBF5A-1EFC-6441-17AE-ABE1387E4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9BFE54F2-9D51-B0F7-7C85-58151B725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A8C033BA-A899-D46E-D8AF-A0253A72A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986"/>
            <a:ext cx="10515600" cy="1196166"/>
          </a:xfrm>
        </p:spPr>
        <p:txBody>
          <a:bodyPr/>
          <a:lstStyle/>
          <a:p>
            <a:pPr algn="ctr"/>
            <a:r>
              <a:rPr lang="sl-SI" b="1" dirty="0">
                <a:solidFill>
                  <a:schemeClr val="bg1"/>
                </a:solidFill>
              </a:rPr>
              <a:t>CHERENKOV PULSE</a:t>
            </a:r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534C8A67-93DB-A523-3993-292E4D40AC5A}"/>
              </a:ext>
            </a:extLst>
          </p:cNvPr>
          <p:cNvSpPr txBox="1"/>
          <p:nvPr/>
        </p:nvSpPr>
        <p:spPr>
          <a:xfrm>
            <a:off x="2548192" y="24352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sp>
        <p:nvSpPr>
          <p:cNvPr id="9" name="PoljeZBesedilom 8">
            <a:extLst>
              <a:ext uri="{FF2B5EF4-FFF2-40B4-BE49-F238E27FC236}">
                <a16:creationId xmlns:a16="http://schemas.microsoft.com/office/drawing/2014/main" id="{8C5FAD89-8F12-66B3-720A-3D4E630FC5BB}"/>
              </a:ext>
            </a:extLst>
          </p:cNvPr>
          <p:cNvSpPr txBox="1"/>
          <p:nvPr/>
        </p:nvSpPr>
        <p:spPr>
          <a:xfrm>
            <a:off x="2700592" y="25876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pic>
        <p:nvPicPr>
          <p:cNvPr id="11" name="Slika 10">
            <a:extLst>
              <a:ext uri="{FF2B5EF4-FFF2-40B4-BE49-F238E27FC236}">
                <a16:creationId xmlns:a16="http://schemas.microsoft.com/office/drawing/2014/main" id="{81F20025-2727-5A0C-01C4-5C4F89978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092" y="1527425"/>
            <a:ext cx="10851816" cy="480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711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5FE89-D427-5EEB-4811-F73724141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38E63EF3-FF45-602D-A4EF-EB4D9544F1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CD667254-90DB-3B6C-AD01-2FA15CEB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71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l-SI" sz="5400" b="1" dirty="0">
                <a:solidFill>
                  <a:schemeClr val="bg1"/>
                </a:solidFill>
              </a:rPr>
              <a:t>$</a:t>
            </a:r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C6E89B2B-571A-9848-BD5F-1C96A2E1AC1C}"/>
              </a:ext>
            </a:extLst>
          </p:cNvPr>
          <p:cNvSpPr txBox="1"/>
          <p:nvPr/>
        </p:nvSpPr>
        <p:spPr>
          <a:xfrm>
            <a:off x="2548192" y="24352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pic>
        <p:nvPicPr>
          <p:cNvPr id="1028" name="Picture 4" descr="Discovery of nuclear fission - Wikipedia">
            <a:extLst>
              <a:ext uri="{FF2B5EF4-FFF2-40B4-BE49-F238E27FC236}">
                <a16:creationId xmlns:a16="http://schemas.microsoft.com/office/drawing/2014/main" id="{FEC30E48-AF49-5D16-3AEC-50A24CB7A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471" y="1203118"/>
            <a:ext cx="6551753" cy="364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oljeZBesedilom 8">
            <a:extLst>
              <a:ext uri="{FF2B5EF4-FFF2-40B4-BE49-F238E27FC236}">
                <a16:creationId xmlns:a16="http://schemas.microsoft.com/office/drawing/2014/main" id="{CA727493-390F-E1AE-E4BD-B6EAF6BB4F14}"/>
              </a:ext>
            </a:extLst>
          </p:cNvPr>
          <p:cNvSpPr txBox="1"/>
          <p:nvPr/>
        </p:nvSpPr>
        <p:spPr>
          <a:xfrm>
            <a:off x="3623961" y="4577288"/>
            <a:ext cx="4086462" cy="215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A256F0-0945-A401-898B-55ECB030AF8D}"/>
              </a:ext>
            </a:extLst>
          </p:cNvPr>
          <p:cNvSpPr/>
          <p:nvPr/>
        </p:nvSpPr>
        <p:spPr>
          <a:xfrm>
            <a:off x="2302378" y="4977584"/>
            <a:ext cx="2487829" cy="12104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F37118-53DC-C207-6055-D22B0AA0F205}"/>
              </a:ext>
            </a:extLst>
          </p:cNvPr>
          <p:cNvSpPr/>
          <p:nvPr/>
        </p:nvSpPr>
        <p:spPr>
          <a:xfrm>
            <a:off x="5955844" y="4978135"/>
            <a:ext cx="3388232" cy="12104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SI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15F336-DCEE-BC5E-C14D-D37B1F5E430E}"/>
              </a:ext>
            </a:extLst>
          </p:cNvPr>
          <p:cNvSpPr txBox="1"/>
          <p:nvPr/>
        </p:nvSpPr>
        <p:spPr>
          <a:xfrm>
            <a:off x="2302378" y="5167955"/>
            <a:ext cx="25993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2$ = 148 MW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2.2$ = 230 MW</a:t>
            </a:r>
            <a:endParaRPr lang="en-SI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83B7B8-A886-21AD-A979-DA5F7135F40F}"/>
              </a:ext>
            </a:extLst>
          </p:cNvPr>
          <p:cNvSpPr txBox="1"/>
          <p:nvPr/>
        </p:nvSpPr>
        <p:spPr>
          <a:xfrm>
            <a:off x="6423861" y="5135175"/>
            <a:ext cx="28225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0.5 $  =  </a:t>
            </a:r>
            <a:r>
              <a:rPr lang="en-GB" dirty="0" err="1"/>
              <a:t>reaktor</a:t>
            </a:r>
            <a:r>
              <a:rPr lang="en-GB" dirty="0"/>
              <a:t> se </a:t>
            </a:r>
            <a:r>
              <a:rPr lang="en-GB" dirty="0" err="1"/>
              <a:t>vgaša</a:t>
            </a:r>
            <a:endParaRPr lang="en-GB" dirty="0"/>
          </a:p>
          <a:p>
            <a:r>
              <a:rPr lang="en-GB" dirty="0"/>
              <a:t>1 $ = </a:t>
            </a:r>
            <a:r>
              <a:rPr lang="en-GB" dirty="0" err="1"/>
              <a:t>reaktor</a:t>
            </a:r>
            <a:r>
              <a:rPr lang="en-GB" dirty="0"/>
              <a:t> je </a:t>
            </a:r>
            <a:r>
              <a:rPr lang="en-GB" dirty="0" err="1"/>
              <a:t>stabilen</a:t>
            </a:r>
            <a:endParaRPr lang="en-GB" dirty="0"/>
          </a:p>
          <a:p>
            <a:r>
              <a:rPr lang="en-GB" dirty="0"/>
              <a:t>2 $ = </a:t>
            </a:r>
            <a:r>
              <a:rPr lang="en-GB" dirty="0" err="1"/>
              <a:t>nestabilno</a:t>
            </a:r>
            <a:r>
              <a:rPr lang="en-GB" dirty="0"/>
              <a:t> </a:t>
            </a:r>
            <a:r>
              <a:rPr lang="en-GB" dirty="0" err="1"/>
              <a:t>naraščanje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85772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7BA2F-B068-259F-FAB8-B0C790B04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042CEF01-99F6-EEA4-923C-5B226D7F1B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" y="0"/>
            <a:ext cx="12192000" cy="6858001"/>
          </a:xfr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BAECCBF1-FE33-D1C6-BF4C-A2C6852A5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989"/>
            <a:ext cx="10515600" cy="1325563"/>
          </a:xfrm>
        </p:spPr>
        <p:txBody>
          <a:bodyPr/>
          <a:lstStyle/>
          <a:p>
            <a:pPr algn="ctr"/>
            <a:r>
              <a:rPr lang="sl-SI" b="1" dirty="0">
                <a:solidFill>
                  <a:schemeClr val="bg1"/>
                </a:solidFill>
              </a:rPr>
              <a:t>JSI </a:t>
            </a:r>
            <a:r>
              <a:rPr lang="sl-SI" b="1" dirty="0" err="1">
                <a:solidFill>
                  <a:schemeClr val="bg1"/>
                </a:solidFill>
              </a:rPr>
              <a:t>Pulse</a:t>
            </a:r>
            <a:r>
              <a:rPr lang="sl-SI" b="1" dirty="0">
                <a:solidFill>
                  <a:schemeClr val="bg1"/>
                </a:solidFill>
              </a:rPr>
              <a:t> </a:t>
            </a:r>
            <a:r>
              <a:rPr lang="sl-SI" b="1" dirty="0" err="1">
                <a:solidFill>
                  <a:schemeClr val="bg1"/>
                </a:solidFill>
              </a:rPr>
              <a:t>Recorder</a:t>
            </a:r>
            <a:endParaRPr lang="sl-SI" b="1" dirty="0">
              <a:solidFill>
                <a:schemeClr val="bg1"/>
              </a:solidFill>
            </a:endParaRPr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212FA83C-C232-A62E-0045-F697F93646ED}"/>
              </a:ext>
            </a:extLst>
          </p:cNvPr>
          <p:cNvSpPr txBox="1"/>
          <p:nvPr/>
        </p:nvSpPr>
        <p:spPr>
          <a:xfrm>
            <a:off x="2548192" y="24352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sp>
        <p:nvSpPr>
          <p:cNvPr id="9" name="PoljeZBesedilom 8">
            <a:extLst>
              <a:ext uri="{FF2B5EF4-FFF2-40B4-BE49-F238E27FC236}">
                <a16:creationId xmlns:a16="http://schemas.microsoft.com/office/drawing/2014/main" id="{E1EB096B-3A00-6284-E385-F3B2F5B9B954}"/>
              </a:ext>
            </a:extLst>
          </p:cNvPr>
          <p:cNvSpPr txBox="1"/>
          <p:nvPr/>
        </p:nvSpPr>
        <p:spPr>
          <a:xfrm>
            <a:off x="2700592" y="2587690"/>
            <a:ext cx="5280193" cy="250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l-SI" dirty="0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82CE739E-CE33-ED82-5BAD-76D4DBA81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727" y="1446245"/>
            <a:ext cx="7460864" cy="5150498"/>
          </a:xfrm>
          <a:prstGeom prst="rect">
            <a:avLst/>
          </a:prstGeom>
        </p:spPr>
      </p:pic>
      <p:pic>
        <p:nvPicPr>
          <p:cNvPr id="11" name="Slika 10">
            <a:extLst>
              <a:ext uri="{FF2B5EF4-FFF2-40B4-BE49-F238E27FC236}">
                <a16:creationId xmlns:a16="http://schemas.microsoft.com/office/drawing/2014/main" id="{E7EA09DA-AED1-3F91-7FDD-199234C366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8288" y="1446245"/>
            <a:ext cx="6800208" cy="513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272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921131-B595-AC83-1461-FCDAE950B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E87D975D-B04B-4122-D40F-762FEB90F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0" cy="6858001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28FD557-A452-83D7-70AB-11FD21620257}"/>
              </a:ext>
            </a:extLst>
          </p:cNvPr>
          <p:cNvSpPr/>
          <p:nvPr/>
        </p:nvSpPr>
        <p:spPr>
          <a:xfrm>
            <a:off x="419100" y="1645920"/>
            <a:ext cx="5524500" cy="41308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BB332BA3-77A8-0205-7FC3-426C37273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9248"/>
            <a:ext cx="10515600" cy="1196166"/>
          </a:xfrm>
        </p:spPr>
        <p:txBody>
          <a:bodyPr/>
          <a:lstStyle/>
          <a:p>
            <a:pPr algn="ctr"/>
            <a:r>
              <a:rPr lang="sl-SI" b="1" dirty="0">
                <a:solidFill>
                  <a:schemeClr val="bg1"/>
                </a:solidFill>
              </a:rPr>
              <a:t>NALOGA</a:t>
            </a:r>
            <a:r>
              <a:rPr lang="en-GB" b="1" dirty="0">
                <a:solidFill>
                  <a:schemeClr val="bg1"/>
                </a:solidFill>
              </a:rPr>
              <a:t> 1</a:t>
            </a:r>
            <a:endParaRPr lang="sl-SI" b="1" dirty="0">
              <a:solidFill>
                <a:schemeClr val="bg1"/>
              </a:solidFill>
            </a:endParaRPr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7C595845-ABFC-0791-EA4E-D5A46A7FFC7E}"/>
              </a:ext>
            </a:extLst>
          </p:cNvPr>
          <p:cNvSpPr txBox="1"/>
          <p:nvPr/>
        </p:nvSpPr>
        <p:spPr>
          <a:xfrm>
            <a:off x="419100" y="1774663"/>
            <a:ext cx="5280193" cy="4130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Iz</a:t>
            </a:r>
            <a:r>
              <a:rPr lang="en-GB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teh</a:t>
            </a:r>
            <a:r>
              <a:rPr lang="en-GB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podatkov</a:t>
            </a:r>
            <a:r>
              <a:rPr lang="en-GB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boste</a:t>
            </a:r>
            <a:r>
              <a:rPr lang="en-GB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mogli</a:t>
            </a:r>
            <a:r>
              <a:rPr lang="en-GB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lphaLcParenR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Kalibriati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pulze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z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uporabo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parametra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Peak Power(MW), 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76225">
              <a:lnSpc>
                <a:spcPct val="107000"/>
              </a:lnSpc>
              <a:buNone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lphaLcParenR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Iz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kalibriranega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signala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poizvesti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Full Width of Half Maximum (FWHM) </a:t>
            </a:r>
            <a:r>
              <a:rPr lang="sl-SI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[mSec],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buNone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lphaLcParenR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Iz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kalibriranega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signala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poizvedi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Released energy </a:t>
            </a:r>
            <a:r>
              <a:rPr lang="sl-SI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[MWSec], 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buNone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Nariši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graf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promptne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reaktivnost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skozi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čas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($) (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enak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process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kot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a)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le da se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uporabi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$).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sl-SI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2BD365-DED6-CA8A-7B23-1D4EA3A6D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032" y="2548074"/>
            <a:ext cx="3649516" cy="232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47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00FBF-F496-035D-1127-79E8AF10F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9CAD308F-878A-8868-78A2-382E8F817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6C4D35C-9CCD-6B69-F267-E81048E7D991}"/>
              </a:ext>
            </a:extLst>
          </p:cNvPr>
          <p:cNvSpPr/>
          <p:nvPr/>
        </p:nvSpPr>
        <p:spPr>
          <a:xfrm>
            <a:off x="493776" y="1725294"/>
            <a:ext cx="5986332" cy="26426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3B54E9DA-8718-E6EE-08B6-596504A6C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9248"/>
            <a:ext cx="10515600" cy="1196166"/>
          </a:xfrm>
        </p:spPr>
        <p:txBody>
          <a:bodyPr/>
          <a:lstStyle/>
          <a:p>
            <a:pPr algn="ctr"/>
            <a:r>
              <a:rPr lang="sl-SI" b="1" dirty="0">
                <a:solidFill>
                  <a:schemeClr val="bg1"/>
                </a:solidFill>
              </a:rPr>
              <a:t>NALOGA 2</a:t>
            </a:r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26508600-172B-88E5-2E73-98B8EDF96F72}"/>
              </a:ext>
            </a:extLst>
          </p:cNvPr>
          <p:cNvSpPr txBox="1"/>
          <p:nvPr/>
        </p:nvSpPr>
        <p:spPr>
          <a:xfrm>
            <a:off x="615636" y="1889306"/>
            <a:ext cx="5864472" cy="206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Glede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naravo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reaktorja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upoštevajte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naslednje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omejitve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 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Gorivnih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palic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mogoče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modificirati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vrtati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brusiti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itd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.),  </a:t>
            </a:r>
            <a:endParaRPr lang="en-SI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GB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je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palica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vstavljena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reaktorsko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posodo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je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toleranca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med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posodo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n-GB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palico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≈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 mm,  </a:t>
            </a:r>
            <a:endParaRPr lang="en-GB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GB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saka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naprava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ki se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približa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reaktorski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palici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mora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biti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odporna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sevanje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reaktorja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sl-SI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EDDBE4-8B6E-9A2E-9922-8C1EF3F53A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484" y="1417519"/>
            <a:ext cx="5086350" cy="340741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6D0A8B-DA9E-F051-CF6E-47C6E3CD6327}"/>
              </a:ext>
            </a:extLst>
          </p:cNvPr>
          <p:cNvSpPr txBox="1"/>
          <p:nvPr/>
        </p:nvSpPr>
        <p:spPr>
          <a:xfrm>
            <a:off x="8680704" y="4922491"/>
            <a:ext cx="1700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err="1">
                <a:solidFill>
                  <a:schemeClr val="bg1"/>
                </a:solidFill>
              </a:rPr>
              <a:t>Gorivna</a:t>
            </a:r>
            <a:r>
              <a:rPr lang="en-GB" sz="1400" dirty="0">
                <a:solidFill>
                  <a:schemeClr val="bg1"/>
                </a:solidFill>
              </a:rPr>
              <a:t> </a:t>
            </a:r>
            <a:r>
              <a:rPr lang="en-GB" sz="1400" dirty="0" err="1">
                <a:solidFill>
                  <a:schemeClr val="bg1"/>
                </a:solidFill>
              </a:rPr>
              <a:t>palica</a:t>
            </a:r>
            <a:endParaRPr lang="en-SI" sz="1400" dirty="0">
              <a:solidFill>
                <a:schemeClr val="bg1"/>
              </a:solidFill>
            </a:endParaRPr>
          </a:p>
        </p:txBody>
      </p:sp>
      <p:pic>
        <p:nvPicPr>
          <p:cNvPr id="11" name="Picture 10" descr="Reaktorski Infrastrukturni center – Reaktorski infrastrukturni center">
            <a:extLst>
              <a:ext uri="{FF2B5EF4-FFF2-40B4-BE49-F238E27FC236}">
                <a16:creationId xmlns:a16="http://schemas.microsoft.com/office/drawing/2014/main" id="{FA8B08AC-7996-A306-151C-6B2A408DB8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775" y="4531922"/>
            <a:ext cx="6187849" cy="22099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5856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255</Words>
  <Application>Microsoft Office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Officeova tema</vt:lpstr>
      <vt:lpstr>ANALIZA CHERENKOV PULZOV IN MERJENJE TEMPERATUR V REAKTORJU</vt:lpstr>
      <vt:lpstr>ODSEK F8 ZA REAKTORSKO FIZIKO</vt:lpstr>
      <vt:lpstr>CHERENKOV SEVANJE</vt:lpstr>
      <vt:lpstr>PULZ REAKTORJA</vt:lpstr>
      <vt:lpstr>CHERENKOV PULSE</vt:lpstr>
      <vt:lpstr>$</vt:lpstr>
      <vt:lpstr>JSI Pulse Recorder</vt:lpstr>
      <vt:lpstr>NALOGA 1</vt:lpstr>
      <vt:lpstr>NALOGA 2</vt:lpstr>
      <vt:lpstr>OCENJEVANJE</vt:lpstr>
      <vt:lpstr>POMAGAJTE SI Z UMETNO INTELIGENCO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Domen Šnuderl</dc:creator>
  <cp:lastModifiedBy>Domen Snuderl</cp:lastModifiedBy>
  <cp:revision>5</cp:revision>
  <dcterms:created xsi:type="dcterms:W3CDTF">2025-04-05T10:10:06Z</dcterms:created>
  <dcterms:modified xsi:type="dcterms:W3CDTF">2025-04-05T23:01:02Z</dcterms:modified>
</cp:coreProperties>
</file>

<file path=docProps/thumbnail.jpeg>
</file>